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sldIdLst>
    <p:sldId id="260" r:id="rId5"/>
    <p:sldId id="261" r:id="rId6"/>
    <p:sldId id="258" r:id="rId7"/>
    <p:sldId id="262" r:id="rId8"/>
    <p:sldId id="257" r:id="rId9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1CC1A02-CD52-4CDF-22DD-024A53529A6C}" name="Jorge Vecino" initials="" userId="S::jorge.vecino@europex.org::d50f60bb-63e4-4f87-9634-f93ab967be4b" providerId="AD"/>
  <p188:author id="{CD8DE906-6F03-5BDD-68F9-2AA9F94B1BD5}" name="Florian Zeilinger" initials="" userId="S::florian.zeilinger@europex.org::93d3a685-3553-445c-a377-79d66df654ce" providerId="AD"/>
  <p188:author id="{CF443422-3765-B4BB-20F8-B37FD9BDDD76}" name="Papadionysiou, Evangelia" initials="EP" userId="S::E.Papadionysiou@enexgroup.gr::a89b4222-32e5-40bb-ac5c-921082ce617e" providerId="AD"/>
  <p188:author id="{5EEAE07D-987F-2017-683C-615F70C207B9}" name="Arnold WEISS" initials="AW" userId="S::a.weiss@epexspot.com::4bb634a6-bbfc-478e-b64c-ff7464ef43e8" providerId="AD"/>
  <p188:author id="{F4E859B0-0286-D5A2-AE7F-D199A99803D2}" name="Michele Stretti" initials="MS" userId="S::michele.stretti@europex.org::f2306c8f-308e-477f-ad75-06bbe870dd84" providerId="AD"/>
  <p188:author id="{528286B1-7D7B-8479-97F6-CDB7366E1BC8}" name="Imane Saïdi" initials="" userId="S::imane.saidi@europex.org::30d7ec0f-85f8-45ed-89d3-11fdcfe247d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9ED5"/>
    <a:srgbClr val="003480"/>
    <a:srgbClr val="E7F2F7"/>
    <a:srgbClr val="CDDFEF"/>
    <a:srgbClr val="CCDFEF"/>
    <a:srgbClr val="93B6D6"/>
    <a:srgbClr val="21A18B"/>
    <a:srgbClr val="F89715"/>
    <a:srgbClr val="2377AC"/>
    <a:srgbClr val="036F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11"/>
    <p:restoredTop sz="94643"/>
  </p:normalViewPr>
  <p:slideViewPr>
    <p:cSldViewPr snapToGrid="0">
      <p:cViewPr varScale="1">
        <p:scale>
          <a:sx n="115" d="100"/>
          <a:sy n="115" d="100"/>
        </p:scale>
        <p:origin x="504" y="192"/>
      </p:cViewPr>
      <p:guideLst/>
    </p:cSldViewPr>
  </p:slideViewPr>
  <p:notesTextViewPr>
    <p:cViewPr>
      <p:scale>
        <a:sx n="25" d="100"/>
        <a:sy n="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01CC5-81B7-DC42-AA8C-AB97D06AD36D}" type="datetimeFigureOut">
              <a:rPr lang="en-BE" smtClean="0"/>
              <a:t>01/10/2026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F6555-6BBA-4147-89DE-B1716E695C66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00934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35C80275-F45F-7708-9F96-C6A0F7AC93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074" y="129650"/>
            <a:ext cx="3115138" cy="1201809"/>
          </a:xfrm>
          <a:prstGeom prst="rect">
            <a:avLst/>
          </a:prstGeom>
        </p:spPr>
      </p:pic>
      <p:sp>
        <p:nvSpPr>
          <p:cNvPr id="16" name="Title 20">
            <a:extLst>
              <a:ext uri="{FF2B5EF4-FFF2-40B4-BE49-F238E27FC236}">
                <a16:creationId xmlns:a16="http://schemas.microsoft.com/office/drawing/2014/main" id="{D4A088B2-9AFD-5E2F-9F02-57E0042A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37" y="3179423"/>
            <a:ext cx="11093325" cy="499154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002060"/>
                </a:solidFill>
                <a:latin typeface="Montserrat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863267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rectangular object with a blue background&#10;&#10;Description automatically generated">
            <a:extLst>
              <a:ext uri="{FF2B5EF4-FFF2-40B4-BE49-F238E27FC236}">
                <a16:creationId xmlns:a16="http://schemas.microsoft.com/office/drawing/2014/main" id="{7AEB0764-2235-15CA-592C-CE8FCED3CC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415538" cy="6983740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CFB99D2-BAD7-ED7F-C966-4E7C446F2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9725" y="6418653"/>
            <a:ext cx="2743200" cy="365125"/>
          </a:xfrm>
        </p:spPr>
        <p:txBody>
          <a:bodyPr/>
          <a:lstStyle/>
          <a:p>
            <a:fld id="{CD29545A-8AB9-9B41-9DC1-1C061DB41D5B}" type="slidenum">
              <a:rPr lang="en-BE" smtClean="0"/>
              <a:t>‹#›</a:t>
            </a:fld>
            <a:endParaRPr lang="en-BE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D6B6A83D-C333-B52C-D21B-0034B729DA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113" r="75802"/>
          <a:stretch/>
        </p:blipFill>
        <p:spPr>
          <a:xfrm>
            <a:off x="323851" y="30827"/>
            <a:ext cx="521830" cy="954814"/>
          </a:xfrm>
          <a:prstGeom prst="rect">
            <a:avLst/>
          </a:prstGeom>
        </p:spPr>
      </p:pic>
      <p:sp>
        <p:nvSpPr>
          <p:cNvPr id="6" name="Title 6">
            <a:extLst>
              <a:ext uri="{FF2B5EF4-FFF2-40B4-BE49-F238E27FC236}">
                <a16:creationId xmlns:a16="http://schemas.microsoft.com/office/drawing/2014/main" id="{E8B28A74-AAB7-5AFF-5ADF-C649A98BE81C}"/>
              </a:ext>
            </a:extLst>
          </p:cNvPr>
          <p:cNvSpPr txBox="1">
            <a:spLocks/>
          </p:cNvSpPr>
          <p:nvPr userDrawn="1"/>
        </p:nvSpPr>
        <p:spPr>
          <a:xfrm>
            <a:off x="441450" y="839667"/>
            <a:ext cx="10912350" cy="5567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2060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894C53E-D16C-E3A3-A666-83B348D354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1450" y="1537690"/>
            <a:ext cx="11531475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BE" dirty="0"/>
          </a:p>
        </p:txBody>
      </p:sp>
      <p:sp>
        <p:nvSpPr>
          <p:cNvPr id="15" name="Title 20">
            <a:extLst>
              <a:ext uri="{FF2B5EF4-FFF2-40B4-BE49-F238E27FC236}">
                <a16:creationId xmlns:a16="http://schemas.microsoft.com/office/drawing/2014/main" id="{7B7044C5-C030-8CCD-AC3A-0FAF80770A27}"/>
              </a:ext>
            </a:extLst>
          </p:cNvPr>
          <p:cNvSpPr txBox="1">
            <a:spLocks/>
          </p:cNvSpPr>
          <p:nvPr userDrawn="1"/>
        </p:nvSpPr>
        <p:spPr>
          <a:xfrm>
            <a:off x="441450" y="851411"/>
            <a:ext cx="10515600" cy="499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2060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endParaRPr lang="en-BE" dirty="0"/>
          </a:p>
        </p:txBody>
      </p:sp>
      <p:sp>
        <p:nvSpPr>
          <p:cNvPr id="17" name="Title 20">
            <a:extLst>
              <a:ext uri="{FF2B5EF4-FFF2-40B4-BE49-F238E27FC236}">
                <a16:creationId xmlns:a16="http://schemas.microsoft.com/office/drawing/2014/main" id="{C187E009-8EFD-F87F-43C0-7796D4DA5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49" y="848396"/>
            <a:ext cx="11093325" cy="499154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02060"/>
                </a:solidFill>
                <a:latin typeface="Montserrat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374687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rectangular object with a blue background&#10;&#10;Description automatically generated">
            <a:extLst>
              <a:ext uri="{FF2B5EF4-FFF2-40B4-BE49-F238E27FC236}">
                <a16:creationId xmlns:a16="http://schemas.microsoft.com/office/drawing/2014/main" id="{7AEB0764-2235-15CA-592C-CE8FCED3CC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415538" cy="6983740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CFB99D2-BAD7-ED7F-C966-4E7C446F2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9725" y="6418653"/>
            <a:ext cx="2743200" cy="365125"/>
          </a:xfrm>
        </p:spPr>
        <p:txBody>
          <a:bodyPr/>
          <a:lstStyle/>
          <a:p>
            <a:fld id="{CD29545A-8AB9-9B41-9DC1-1C061DB41D5B}" type="slidenum">
              <a:rPr lang="en-BE" smtClean="0"/>
              <a:t>‹#›</a:t>
            </a:fld>
            <a:endParaRPr lang="en-BE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D6B6A83D-C333-B52C-D21B-0034B729DA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113" r="75802"/>
          <a:stretch/>
        </p:blipFill>
        <p:spPr>
          <a:xfrm>
            <a:off x="323851" y="30827"/>
            <a:ext cx="521830" cy="954814"/>
          </a:xfrm>
          <a:prstGeom prst="rect">
            <a:avLst/>
          </a:prstGeom>
        </p:spPr>
      </p:pic>
      <p:sp>
        <p:nvSpPr>
          <p:cNvPr id="6" name="Title 6">
            <a:extLst>
              <a:ext uri="{FF2B5EF4-FFF2-40B4-BE49-F238E27FC236}">
                <a16:creationId xmlns:a16="http://schemas.microsoft.com/office/drawing/2014/main" id="{E8B28A74-AAB7-5AFF-5ADF-C649A98BE81C}"/>
              </a:ext>
            </a:extLst>
          </p:cNvPr>
          <p:cNvSpPr txBox="1">
            <a:spLocks/>
          </p:cNvSpPr>
          <p:nvPr userDrawn="1"/>
        </p:nvSpPr>
        <p:spPr>
          <a:xfrm>
            <a:off x="441450" y="839667"/>
            <a:ext cx="10912350" cy="5567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2060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894C53E-D16C-E3A3-A666-83B348D354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1449" y="2470962"/>
            <a:ext cx="11531475" cy="38988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BE" dirty="0"/>
          </a:p>
        </p:txBody>
      </p:sp>
      <p:sp>
        <p:nvSpPr>
          <p:cNvPr id="15" name="Title 20">
            <a:extLst>
              <a:ext uri="{FF2B5EF4-FFF2-40B4-BE49-F238E27FC236}">
                <a16:creationId xmlns:a16="http://schemas.microsoft.com/office/drawing/2014/main" id="{7B7044C5-C030-8CCD-AC3A-0FAF80770A27}"/>
              </a:ext>
            </a:extLst>
          </p:cNvPr>
          <p:cNvSpPr txBox="1">
            <a:spLocks/>
          </p:cNvSpPr>
          <p:nvPr userDrawn="1"/>
        </p:nvSpPr>
        <p:spPr>
          <a:xfrm>
            <a:off x="441450" y="851411"/>
            <a:ext cx="10515600" cy="499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2060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endParaRPr lang="en-BE" dirty="0"/>
          </a:p>
        </p:txBody>
      </p:sp>
      <p:sp>
        <p:nvSpPr>
          <p:cNvPr id="17" name="Title 20">
            <a:extLst>
              <a:ext uri="{FF2B5EF4-FFF2-40B4-BE49-F238E27FC236}">
                <a16:creationId xmlns:a16="http://schemas.microsoft.com/office/drawing/2014/main" id="{C187E009-8EFD-F87F-43C0-7796D4DA5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49" y="848396"/>
            <a:ext cx="11093325" cy="499154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02060"/>
                </a:solidFill>
                <a:latin typeface="Montserrat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8D843A1C-2669-DA4B-1B80-44987B481C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1450" y="1539668"/>
            <a:ext cx="3505200" cy="358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21A18B"/>
                </a:solidFill>
              </a:defRPr>
            </a:lvl1pPr>
          </a:lstStyle>
          <a:p>
            <a:pPr lvl="0"/>
            <a:r>
              <a:rPr lang="en-GB"/>
              <a:t>Subheading : Level 1</a:t>
            </a:r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BDA77926-B956-966D-3FC9-8D82D8F1A9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1450" y="1998559"/>
            <a:ext cx="3505200" cy="358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E9ED5"/>
                </a:solidFill>
              </a:defRPr>
            </a:lvl1pPr>
          </a:lstStyle>
          <a:p>
            <a:pPr lvl="0"/>
            <a:r>
              <a:rPr lang="en-GB"/>
              <a:t>Subheading : Level 1</a:t>
            </a:r>
          </a:p>
        </p:txBody>
      </p:sp>
    </p:spTree>
    <p:extLst>
      <p:ext uri="{BB962C8B-B14F-4D97-AF65-F5344CB8AC3E}">
        <p14:creationId xmlns:p14="http://schemas.microsoft.com/office/powerpoint/2010/main" val="336705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object with a blue background&#10;&#10;Description automatically generated">
            <a:extLst>
              <a:ext uri="{FF2B5EF4-FFF2-40B4-BE49-F238E27FC236}">
                <a16:creationId xmlns:a16="http://schemas.microsoft.com/office/drawing/2014/main" id="{9718FC5F-9A09-6323-9620-158941BBBA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415538" cy="698374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4C1B7DA-B6B2-8B49-B4C7-E5FAD09071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450" y="1539668"/>
            <a:ext cx="3505200" cy="358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21A18B"/>
                </a:solidFill>
              </a:defRPr>
            </a:lvl1pPr>
          </a:lstStyle>
          <a:p>
            <a:pPr lvl="0"/>
            <a:r>
              <a:rPr lang="en-GB"/>
              <a:t>Subheading : Level 1</a:t>
            </a:r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67095CAA-C523-64A8-DE4B-AC04D51FE4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1450" y="1998559"/>
            <a:ext cx="3505200" cy="358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E9ED5"/>
                </a:solidFill>
              </a:defRPr>
            </a:lvl1pPr>
          </a:lstStyle>
          <a:p>
            <a:pPr lvl="0"/>
            <a:r>
              <a:rPr lang="en-GB"/>
              <a:t>Subheading : Level 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64A4D-AE4D-DA29-1A65-BD777D5D5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1450" y="2457449"/>
            <a:ext cx="4448523" cy="34227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D7BAC950-F01D-F233-793D-A0B4190A9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113" r="75802"/>
          <a:stretch/>
        </p:blipFill>
        <p:spPr>
          <a:xfrm>
            <a:off x="323851" y="30827"/>
            <a:ext cx="521830" cy="954814"/>
          </a:xfrm>
          <a:prstGeom prst="rect">
            <a:avLst/>
          </a:prstGeom>
        </p:spPr>
      </p:pic>
      <p:sp>
        <p:nvSpPr>
          <p:cNvPr id="13" name="Title 6">
            <a:extLst>
              <a:ext uri="{FF2B5EF4-FFF2-40B4-BE49-F238E27FC236}">
                <a16:creationId xmlns:a16="http://schemas.microsoft.com/office/drawing/2014/main" id="{13A15B3E-56AB-187D-1E34-C3F1FF3D1881}"/>
              </a:ext>
            </a:extLst>
          </p:cNvPr>
          <p:cNvSpPr txBox="1">
            <a:spLocks/>
          </p:cNvSpPr>
          <p:nvPr userDrawn="1"/>
        </p:nvSpPr>
        <p:spPr>
          <a:xfrm>
            <a:off x="441451" y="839207"/>
            <a:ext cx="10912349" cy="5567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2060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CB429C7-E551-3AE0-E4D1-87D7EF84B1A3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32587" y="1616251"/>
            <a:ext cx="6640337" cy="426390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GB" dirty="0"/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C56B79A4-62C8-650D-761B-9AA0E84CC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50" y="851411"/>
            <a:ext cx="10515600" cy="499154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02060"/>
                </a:solidFill>
                <a:latin typeface="Montserrat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22" name="Slide Number Placeholder 9">
            <a:extLst>
              <a:ext uri="{FF2B5EF4-FFF2-40B4-BE49-F238E27FC236}">
                <a16:creationId xmlns:a16="http://schemas.microsoft.com/office/drawing/2014/main" id="{5B36EE52-AD95-BA01-1764-25121F620A6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9229725" y="6418653"/>
            <a:ext cx="2743200" cy="365125"/>
          </a:xfrm>
        </p:spPr>
        <p:txBody>
          <a:bodyPr/>
          <a:lstStyle/>
          <a:p>
            <a:fld id="{CD29545A-8AB9-9B41-9DC1-1C061DB41D5B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2465887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41ACD4-811D-9782-BF8C-6B9F5CD281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88A9D9-B432-9749-9936-3F4CCD9F4E90}" type="datetime1">
              <a:rPr lang="en-US" smtClean="0"/>
              <a:t>10/1/26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2C85C-A9EF-2BF8-17B9-0A14C1A999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ED75D4-7B9F-92EA-8DCE-E138308FE5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9545A-8AB9-9B41-9DC1-1C061DB41D5B}" type="slidenum">
              <a:rPr lang="en-BE" smtClean="0"/>
              <a:t>‹#›</a:t>
            </a:fld>
            <a:endParaRPr lang="en-BE"/>
          </a:p>
        </p:txBody>
      </p:sp>
      <p:pic>
        <p:nvPicPr>
          <p:cNvPr id="11" name="Picture 10" descr="A blue and green line&#10;&#10;Description automatically generated">
            <a:extLst>
              <a:ext uri="{FF2B5EF4-FFF2-40B4-BE49-F238E27FC236}">
                <a16:creationId xmlns:a16="http://schemas.microsoft.com/office/drawing/2014/main" id="{CB835800-CD5C-0072-916F-D9DF6AC84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5233" t="46822" b="44828"/>
          <a:stretch/>
        </p:blipFill>
        <p:spPr>
          <a:xfrm>
            <a:off x="0" y="0"/>
            <a:ext cx="9334500" cy="847446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23F8412D-128C-9EE0-CB72-D8CDDA2CCA8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334500" y="-74050"/>
            <a:ext cx="2441803" cy="942039"/>
          </a:xfrm>
          <a:prstGeom prst="rect">
            <a:avLst/>
          </a:prstGeom>
        </p:spPr>
      </p:pic>
      <p:sp>
        <p:nvSpPr>
          <p:cNvPr id="8" name="CuadroTexto 8">
            <a:extLst>
              <a:ext uri="{FF2B5EF4-FFF2-40B4-BE49-F238E27FC236}">
                <a16:creationId xmlns:a16="http://schemas.microsoft.com/office/drawing/2014/main" id="{F1929A1D-80AE-4D5B-5BD1-5EE2E6368B05}"/>
              </a:ext>
            </a:extLst>
          </p:cNvPr>
          <p:cNvSpPr txBox="1"/>
          <p:nvPr userDrawn="1"/>
        </p:nvSpPr>
        <p:spPr>
          <a:xfrm>
            <a:off x="-402191" y="136525"/>
            <a:ext cx="625913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Montserrat" pitchFamily="2" charset="77"/>
                <a:cs typeface="Poppins"/>
              </a:rPr>
              <a:t>Fourth </a:t>
            </a:r>
            <a:r>
              <a:rPr lang="en-US" sz="2000" b="1" err="1">
                <a:solidFill>
                  <a:schemeClr val="bg1"/>
                </a:solidFill>
                <a:latin typeface="Montserrat" pitchFamily="2" charset="77"/>
                <a:cs typeface="Poppins"/>
              </a:rPr>
              <a:t>Europex</a:t>
            </a:r>
            <a:r>
              <a:rPr lang="en-US" sz="2000" b="1">
                <a:solidFill>
                  <a:schemeClr val="bg1"/>
                </a:solidFill>
                <a:latin typeface="Montserrat" pitchFamily="2" charset="77"/>
                <a:cs typeface="Poppins"/>
              </a:rPr>
              <a:t> Board Meeting 2025</a:t>
            </a:r>
          </a:p>
          <a:p>
            <a:endParaRPr lang="en-GB" sz="1800" b="1" i="0">
              <a:solidFill>
                <a:schemeClr val="bg1"/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pic>
        <p:nvPicPr>
          <p:cNvPr id="7" name="Picture 6" descr="A white and blue background&#10;&#10;Description automatically generated with medium confidence">
            <a:extLst>
              <a:ext uri="{FF2B5EF4-FFF2-40B4-BE49-F238E27FC236}">
                <a16:creationId xmlns:a16="http://schemas.microsoft.com/office/drawing/2014/main" id="{AD7A5A39-9224-BED9-7D12-5880AE807EC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340424" cy="6941489"/>
          </a:xfrm>
          <a:prstGeom prst="rect">
            <a:avLst/>
          </a:prstGeom>
        </p:spPr>
      </p:pic>
      <p:sp>
        <p:nvSpPr>
          <p:cNvPr id="10" name="Title 6">
            <a:extLst>
              <a:ext uri="{FF2B5EF4-FFF2-40B4-BE49-F238E27FC236}">
                <a16:creationId xmlns:a16="http://schemas.microsoft.com/office/drawing/2014/main" id="{5034F99D-D878-3B63-A09D-9A67025839ED}"/>
              </a:ext>
            </a:extLst>
          </p:cNvPr>
          <p:cNvSpPr txBox="1">
            <a:spLocks/>
          </p:cNvSpPr>
          <p:nvPr userDrawn="1"/>
        </p:nvSpPr>
        <p:spPr>
          <a:xfrm>
            <a:off x="509411" y="3150630"/>
            <a:ext cx="11173178" cy="55674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64354E3F-4A7B-4662-27FD-844D9D9B749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51074" y="129650"/>
            <a:ext cx="3115138" cy="1201809"/>
          </a:xfrm>
          <a:prstGeom prst="rect">
            <a:avLst/>
          </a:prstGeom>
        </p:spPr>
      </p:pic>
      <p:sp>
        <p:nvSpPr>
          <p:cNvPr id="14" name="Title 20">
            <a:extLst>
              <a:ext uri="{FF2B5EF4-FFF2-40B4-BE49-F238E27FC236}">
                <a16:creationId xmlns:a16="http://schemas.microsoft.com/office/drawing/2014/main" id="{E958D68D-28D4-6649-F334-AAD27311647E}"/>
              </a:ext>
            </a:extLst>
          </p:cNvPr>
          <p:cNvSpPr txBox="1">
            <a:spLocks/>
          </p:cNvSpPr>
          <p:nvPr userDrawn="1"/>
        </p:nvSpPr>
        <p:spPr>
          <a:xfrm>
            <a:off x="599142" y="3221167"/>
            <a:ext cx="10515600" cy="499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2060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ctr"/>
            <a:endParaRPr lang="en-BE" sz="4000" dirty="0"/>
          </a:p>
        </p:txBody>
      </p:sp>
    </p:spTree>
    <p:extLst>
      <p:ext uri="{BB962C8B-B14F-4D97-AF65-F5344CB8AC3E}">
        <p14:creationId xmlns:p14="http://schemas.microsoft.com/office/powerpoint/2010/main" val="2437073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69" r:id="rId3"/>
    <p:sldLayoutId id="2147483663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6A1BD-4A31-C15A-ED3E-5C5EFE575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dirty="0"/>
              <a:t>Demand Response &amp;</a:t>
            </a:r>
            <a:br>
              <a:rPr lang="en-US" dirty="0"/>
            </a:br>
            <a:r>
              <a:rPr lang="en-US" dirty="0"/>
              <a:t>Congestion Management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6FB639-CF60-2FE3-CB40-CD4B4D3B2049}"/>
              </a:ext>
            </a:extLst>
          </p:cNvPr>
          <p:cNvSpPr txBox="1"/>
          <p:nvPr/>
        </p:nvSpPr>
        <p:spPr>
          <a:xfrm>
            <a:off x="549337" y="5981075"/>
            <a:ext cx="2506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BE" dirty="0"/>
              <a:t>Ljubljana October 2026</a:t>
            </a:r>
          </a:p>
        </p:txBody>
      </p:sp>
    </p:spTree>
    <p:extLst>
      <p:ext uri="{BB962C8B-B14F-4D97-AF65-F5344CB8AC3E}">
        <p14:creationId xmlns:p14="http://schemas.microsoft.com/office/powerpoint/2010/main" val="221218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654309-79A8-9543-F734-272AB1DAA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545A-8AB9-9B41-9DC1-1C061DB41D5B}" type="slidenum">
              <a:rPr lang="en-BE" smtClean="0"/>
              <a:t>2</a:t>
            </a:fld>
            <a:endParaRPr lang="en-B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B32064-37D7-85F0-05D6-B75A9031F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Demand Response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172176-9856-A154-2301-9A5BA585CF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1450" y="1399289"/>
            <a:ext cx="3505200" cy="358775"/>
          </a:xfrm>
        </p:spPr>
        <p:txBody>
          <a:bodyPr/>
          <a:lstStyle/>
          <a:p>
            <a:r>
              <a:rPr lang="en-BE" dirty="0"/>
              <a:t>Policy Recommendations</a:t>
            </a:r>
          </a:p>
        </p:txBody>
      </p:sp>
      <p:sp>
        <p:nvSpPr>
          <p:cNvPr id="14" name="Chevron 13">
            <a:extLst>
              <a:ext uri="{FF2B5EF4-FFF2-40B4-BE49-F238E27FC236}">
                <a16:creationId xmlns:a16="http://schemas.microsoft.com/office/drawing/2014/main" id="{E46F1B76-E3C6-ABF3-0B34-23A7D3313E84}"/>
              </a:ext>
            </a:extLst>
          </p:cNvPr>
          <p:cNvSpPr/>
          <p:nvPr/>
        </p:nvSpPr>
        <p:spPr>
          <a:xfrm>
            <a:off x="637081" y="1949893"/>
            <a:ext cx="3505200" cy="1338439"/>
          </a:xfrm>
          <a:custGeom>
            <a:avLst/>
            <a:gdLst>
              <a:gd name="csX0" fmla="*/ 0 w 5458918"/>
              <a:gd name="csY0" fmla="*/ 0 h 1424066"/>
              <a:gd name="csX1" fmla="*/ 4746885 w 5458918"/>
              <a:gd name="csY1" fmla="*/ 0 h 1424066"/>
              <a:gd name="csX2" fmla="*/ 5458918 w 5458918"/>
              <a:gd name="csY2" fmla="*/ 712033 h 1424066"/>
              <a:gd name="csX3" fmla="*/ 4746885 w 5458918"/>
              <a:gd name="csY3" fmla="*/ 1424066 h 1424066"/>
              <a:gd name="csX4" fmla="*/ 0 w 5458918"/>
              <a:gd name="csY4" fmla="*/ 1424066 h 1424066"/>
              <a:gd name="csX5" fmla="*/ 712033 w 5458918"/>
              <a:gd name="csY5" fmla="*/ 712033 h 1424066"/>
              <a:gd name="csX6" fmla="*/ 0 w 5458918"/>
              <a:gd name="csY6" fmla="*/ 0 h 1424066"/>
              <a:gd name="csX0" fmla="*/ 0 w 5458918"/>
              <a:gd name="csY0" fmla="*/ 0 h 1424066"/>
              <a:gd name="csX1" fmla="*/ 4746885 w 5458918"/>
              <a:gd name="csY1" fmla="*/ 0 h 1424066"/>
              <a:gd name="csX2" fmla="*/ 5458918 w 5458918"/>
              <a:gd name="csY2" fmla="*/ 712033 h 1424066"/>
              <a:gd name="csX3" fmla="*/ 4746885 w 5458918"/>
              <a:gd name="csY3" fmla="*/ 1424066 h 1424066"/>
              <a:gd name="csX4" fmla="*/ 0 w 5458918"/>
              <a:gd name="csY4" fmla="*/ 1424066 h 1424066"/>
              <a:gd name="csX5" fmla="*/ 322288 w 5458918"/>
              <a:gd name="csY5" fmla="*/ 727023 h 1424066"/>
              <a:gd name="csX6" fmla="*/ 0 w 5458918"/>
              <a:gd name="csY6" fmla="*/ 0 h 1424066"/>
              <a:gd name="csX0" fmla="*/ 0 w 5084163"/>
              <a:gd name="csY0" fmla="*/ 0 h 1424066"/>
              <a:gd name="csX1" fmla="*/ 4746885 w 5084163"/>
              <a:gd name="csY1" fmla="*/ 0 h 1424066"/>
              <a:gd name="csX2" fmla="*/ 5084163 w 5084163"/>
              <a:gd name="csY2" fmla="*/ 667062 h 1424066"/>
              <a:gd name="csX3" fmla="*/ 4746885 w 5084163"/>
              <a:gd name="csY3" fmla="*/ 1424066 h 1424066"/>
              <a:gd name="csX4" fmla="*/ 0 w 5084163"/>
              <a:gd name="csY4" fmla="*/ 1424066 h 1424066"/>
              <a:gd name="csX5" fmla="*/ 322288 w 5084163"/>
              <a:gd name="csY5" fmla="*/ 727023 h 1424066"/>
              <a:gd name="csX6" fmla="*/ 0 w 5084163"/>
              <a:gd name="csY6" fmla="*/ 0 h 1424066"/>
              <a:gd name="csX0" fmla="*/ 0 w 5084163"/>
              <a:gd name="csY0" fmla="*/ 0 h 1424066"/>
              <a:gd name="csX1" fmla="*/ 4746885 w 5084163"/>
              <a:gd name="csY1" fmla="*/ 0 h 1424066"/>
              <a:gd name="csX2" fmla="*/ 5084163 w 5084163"/>
              <a:gd name="csY2" fmla="*/ 712033 h 1424066"/>
              <a:gd name="csX3" fmla="*/ 4746885 w 5084163"/>
              <a:gd name="csY3" fmla="*/ 1424066 h 1424066"/>
              <a:gd name="csX4" fmla="*/ 0 w 5084163"/>
              <a:gd name="csY4" fmla="*/ 1424066 h 1424066"/>
              <a:gd name="csX5" fmla="*/ 322288 w 5084163"/>
              <a:gd name="csY5" fmla="*/ 727023 h 1424066"/>
              <a:gd name="csX6" fmla="*/ 0 w 5084163"/>
              <a:gd name="csY6" fmla="*/ 0 h 14240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084163" h="1424066">
                <a:moveTo>
                  <a:pt x="0" y="0"/>
                </a:moveTo>
                <a:lnTo>
                  <a:pt x="4746885" y="0"/>
                </a:lnTo>
                <a:lnTo>
                  <a:pt x="5084163" y="712033"/>
                </a:lnTo>
                <a:lnTo>
                  <a:pt x="4746885" y="1424066"/>
                </a:lnTo>
                <a:lnTo>
                  <a:pt x="0" y="1424066"/>
                </a:lnTo>
                <a:lnTo>
                  <a:pt x="322288" y="727023"/>
                </a:lnTo>
                <a:lnTo>
                  <a:pt x="0" y="0"/>
                </a:lnTo>
                <a:close/>
              </a:path>
            </a:pathLst>
          </a:custGeom>
          <a:solidFill>
            <a:srgbClr val="0E9ED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 sz="2000" b="1" dirty="0"/>
              <a:t>Market-</a:t>
            </a:r>
            <a:r>
              <a:rPr lang="de-AT" sz="2000" b="1" dirty="0"/>
              <a:t>B</a:t>
            </a:r>
            <a:r>
              <a:rPr lang="en-BE" sz="2000" b="1" dirty="0"/>
              <a:t>ased </a:t>
            </a:r>
          </a:p>
          <a:p>
            <a:pPr algn="ctr"/>
            <a:r>
              <a:rPr lang="en-BE" sz="2000" b="1" dirty="0"/>
              <a:t>Framework</a:t>
            </a:r>
            <a:r>
              <a:rPr lang="en-BE" dirty="0"/>
              <a:t> </a:t>
            </a:r>
          </a:p>
        </p:txBody>
      </p:sp>
      <p:sp>
        <p:nvSpPr>
          <p:cNvPr id="18" name="Chevron 13">
            <a:extLst>
              <a:ext uri="{FF2B5EF4-FFF2-40B4-BE49-F238E27FC236}">
                <a16:creationId xmlns:a16="http://schemas.microsoft.com/office/drawing/2014/main" id="{92F323C4-B97D-414C-C57D-1886BB1360C2}"/>
              </a:ext>
            </a:extLst>
          </p:cNvPr>
          <p:cNvSpPr/>
          <p:nvPr/>
        </p:nvSpPr>
        <p:spPr>
          <a:xfrm>
            <a:off x="637080" y="3480163"/>
            <a:ext cx="3505201" cy="1338440"/>
          </a:xfrm>
          <a:custGeom>
            <a:avLst/>
            <a:gdLst>
              <a:gd name="csX0" fmla="*/ 0 w 5458918"/>
              <a:gd name="csY0" fmla="*/ 0 h 1424066"/>
              <a:gd name="csX1" fmla="*/ 4746885 w 5458918"/>
              <a:gd name="csY1" fmla="*/ 0 h 1424066"/>
              <a:gd name="csX2" fmla="*/ 5458918 w 5458918"/>
              <a:gd name="csY2" fmla="*/ 712033 h 1424066"/>
              <a:gd name="csX3" fmla="*/ 4746885 w 5458918"/>
              <a:gd name="csY3" fmla="*/ 1424066 h 1424066"/>
              <a:gd name="csX4" fmla="*/ 0 w 5458918"/>
              <a:gd name="csY4" fmla="*/ 1424066 h 1424066"/>
              <a:gd name="csX5" fmla="*/ 712033 w 5458918"/>
              <a:gd name="csY5" fmla="*/ 712033 h 1424066"/>
              <a:gd name="csX6" fmla="*/ 0 w 5458918"/>
              <a:gd name="csY6" fmla="*/ 0 h 1424066"/>
              <a:gd name="csX0" fmla="*/ 0 w 5458918"/>
              <a:gd name="csY0" fmla="*/ 0 h 1424066"/>
              <a:gd name="csX1" fmla="*/ 4746885 w 5458918"/>
              <a:gd name="csY1" fmla="*/ 0 h 1424066"/>
              <a:gd name="csX2" fmla="*/ 5458918 w 5458918"/>
              <a:gd name="csY2" fmla="*/ 712033 h 1424066"/>
              <a:gd name="csX3" fmla="*/ 4746885 w 5458918"/>
              <a:gd name="csY3" fmla="*/ 1424066 h 1424066"/>
              <a:gd name="csX4" fmla="*/ 0 w 5458918"/>
              <a:gd name="csY4" fmla="*/ 1424066 h 1424066"/>
              <a:gd name="csX5" fmla="*/ 322288 w 5458918"/>
              <a:gd name="csY5" fmla="*/ 727023 h 1424066"/>
              <a:gd name="csX6" fmla="*/ 0 w 5458918"/>
              <a:gd name="csY6" fmla="*/ 0 h 1424066"/>
              <a:gd name="csX0" fmla="*/ 0 w 5084163"/>
              <a:gd name="csY0" fmla="*/ 0 h 1424066"/>
              <a:gd name="csX1" fmla="*/ 4746885 w 5084163"/>
              <a:gd name="csY1" fmla="*/ 0 h 1424066"/>
              <a:gd name="csX2" fmla="*/ 5084163 w 5084163"/>
              <a:gd name="csY2" fmla="*/ 667062 h 1424066"/>
              <a:gd name="csX3" fmla="*/ 4746885 w 5084163"/>
              <a:gd name="csY3" fmla="*/ 1424066 h 1424066"/>
              <a:gd name="csX4" fmla="*/ 0 w 5084163"/>
              <a:gd name="csY4" fmla="*/ 1424066 h 1424066"/>
              <a:gd name="csX5" fmla="*/ 322288 w 5084163"/>
              <a:gd name="csY5" fmla="*/ 727023 h 1424066"/>
              <a:gd name="csX6" fmla="*/ 0 w 5084163"/>
              <a:gd name="csY6" fmla="*/ 0 h 1424066"/>
              <a:gd name="csX0" fmla="*/ 0 w 5084163"/>
              <a:gd name="csY0" fmla="*/ 0 h 1424066"/>
              <a:gd name="csX1" fmla="*/ 4746885 w 5084163"/>
              <a:gd name="csY1" fmla="*/ 0 h 1424066"/>
              <a:gd name="csX2" fmla="*/ 5084163 w 5084163"/>
              <a:gd name="csY2" fmla="*/ 712033 h 1424066"/>
              <a:gd name="csX3" fmla="*/ 4746885 w 5084163"/>
              <a:gd name="csY3" fmla="*/ 1424066 h 1424066"/>
              <a:gd name="csX4" fmla="*/ 0 w 5084163"/>
              <a:gd name="csY4" fmla="*/ 1424066 h 1424066"/>
              <a:gd name="csX5" fmla="*/ 322288 w 5084163"/>
              <a:gd name="csY5" fmla="*/ 727023 h 1424066"/>
              <a:gd name="csX6" fmla="*/ 0 w 5084163"/>
              <a:gd name="csY6" fmla="*/ 0 h 14240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084163" h="1424066">
                <a:moveTo>
                  <a:pt x="0" y="0"/>
                </a:moveTo>
                <a:lnTo>
                  <a:pt x="4746885" y="0"/>
                </a:lnTo>
                <a:lnTo>
                  <a:pt x="5084163" y="712033"/>
                </a:lnTo>
                <a:lnTo>
                  <a:pt x="4746885" y="1424066"/>
                </a:lnTo>
                <a:lnTo>
                  <a:pt x="0" y="1424066"/>
                </a:lnTo>
                <a:lnTo>
                  <a:pt x="322288" y="727023"/>
                </a:lnTo>
                <a:lnTo>
                  <a:pt x="0" y="0"/>
                </a:lnTo>
                <a:close/>
              </a:path>
            </a:pathLst>
          </a:custGeom>
          <a:solidFill>
            <a:srgbClr val="0E9ED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 sz="2000" b="1" dirty="0"/>
              <a:t> </a:t>
            </a:r>
            <a:r>
              <a:rPr lang="en-BE" b="1" dirty="0"/>
              <a:t>Neutral Third-Party Local Market Operator</a:t>
            </a:r>
            <a:r>
              <a:rPr lang="en-BE" sz="2000" dirty="0"/>
              <a:t> </a:t>
            </a:r>
            <a:endParaRPr lang="en-BE" sz="2000" b="1" dirty="0"/>
          </a:p>
        </p:txBody>
      </p:sp>
      <p:sp>
        <p:nvSpPr>
          <p:cNvPr id="24" name="Chevron 13">
            <a:extLst>
              <a:ext uri="{FF2B5EF4-FFF2-40B4-BE49-F238E27FC236}">
                <a16:creationId xmlns:a16="http://schemas.microsoft.com/office/drawing/2014/main" id="{D45234EF-9C94-365B-72ED-896EDC17530B}"/>
              </a:ext>
            </a:extLst>
          </p:cNvPr>
          <p:cNvSpPr/>
          <p:nvPr/>
        </p:nvSpPr>
        <p:spPr>
          <a:xfrm>
            <a:off x="637081" y="5010432"/>
            <a:ext cx="3505200" cy="1338440"/>
          </a:xfrm>
          <a:custGeom>
            <a:avLst/>
            <a:gdLst>
              <a:gd name="csX0" fmla="*/ 0 w 5458918"/>
              <a:gd name="csY0" fmla="*/ 0 h 1424066"/>
              <a:gd name="csX1" fmla="*/ 4746885 w 5458918"/>
              <a:gd name="csY1" fmla="*/ 0 h 1424066"/>
              <a:gd name="csX2" fmla="*/ 5458918 w 5458918"/>
              <a:gd name="csY2" fmla="*/ 712033 h 1424066"/>
              <a:gd name="csX3" fmla="*/ 4746885 w 5458918"/>
              <a:gd name="csY3" fmla="*/ 1424066 h 1424066"/>
              <a:gd name="csX4" fmla="*/ 0 w 5458918"/>
              <a:gd name="csY4" fmla="*/ 1424066 h 1424066"/>
              <a:gd name="csX5" fmla="*/ 712033 w 5458918"/>
              <a:gd name="csY5" fmla="*/ 712033 h 1424066"/>
              <a:gd name="csX6" fmla="*/ 0 w 5458918"/>
              <a:gd name="csY6" fmla="*/ 0 h 1424066"/>
              <a:gd name="csX0" fmla="*/ 0 w 5458918"/>
              <a:gd name="csY0" fmla="*/ 0 h 1424066"/>
              <a:gd name="csX1" fmla="*/ 4746885 w 5458918"/>
              <a:gd name="csY1" fmla="*/ 0 h 1424066"/>
              <a:gd name="csX2" fmla="*/ 5458918 w 5458918"/>
              <a:gd name="csY2" fmla="*/ 712033 h 1424066"/>
              <a:gd name="csX3" fmla="*/ 4746885 w 5458918"/>
              <a:gd name="csY3" fmla="*/ 1424066 h 1424066"/>
              <a:gd name="csX4" fmla="*/ 0 w 5458918"/>
              <a:gd name="csY4" fmla="*/ 1424066 h 1424066"/>
              <a:gd name="csX5" fmla="*/ 322288 w 5458918"/>
              <a:gd name="csY5" fmla="*/ 727023 h 1424066"/>
              <a:gd name="csX6" fmla="*/ 0 w 5458918"/>
              <a:gd name="csY6" fmla="*/ 0 h 1424066"/>
              <a:gd name="csX0" fmla="*/ 0 w 5084163"/>
              <a:gd name="csY0" fmla="*/ 0 h 1424066"/>
              <a:gd name="csX1" fmla="*/ 4746885 w 5084163"/>
              <a:gd name="csY1" fmla="*/ 0 h 1424066"/>
              <a:gd name="csX2" fmla="*/ 5084163 w 5084163"/>
              <a:gd name="csY2" fmla="*/ 667062 h 1424066"/>
              <a:gd name="csX3" fmla="*/ 4746885 w 5084163"/>
              <a:gd name="csY3" fmla="*/ 1424066 h 1424066"/>
              <a:gd name="csX4" fmla="*/ 0 w 5084163"/>
              <a:gd name="csY4" fmla="*/ 1424066 h 1424066"/>
              <a:gd name="csX5" fmla="*/ 322288 w 5084163"/>
              <a:gd name="csY5" fmla="*/ 727023 h 1424066"/>
              <a:gd name="csX6" fmla="*/ 0 w 5084163"/>
              <a:gd name="csY6" fmla="*/ 0 h 1424066"/>
              <a:gd name="csX0" fmla="*/ 0 w 5084163"/>
              <a:gd name="csY0" fmla="*/ 0 h 1424066"/>
              <a:gd name="csX1" fmla="*/ 4746885 w 5084163"/>
              <a:gd name="csY1" fmla="*/ 0 h 1424066"/>
              <a:gd name="csX2" fmla="*/ 5084163 w 5084163"/>
              <a:gd name="csY2" fmla="*/ 712033 h 1424066"/>
              <a:gd name="csX3" fmla="*/ 4746885 w 5084163"/>
              <a:gd name="csY3" fmla="*/ 1424066 h 1424066"/>
              <a:gd name="csX4" fmla="*/ 0 w 5084163"/>
              <a:gd name="csY4" fmla="*/ 1424066 h 1424066"/>
              <a:gd name="csX5" fmla="*/ 322288 w 5084163"/>
              <a:gd name="csY5" fmla="*/ 727023 h 1424066"/>
              <a:gd name="csX6" fmla="*/ 0 w 5084163"/>
              <a:gd name="csY6" fmla="*/ 0 h 14240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084163" h="1424066">
                <a:moveTo>
                  <a:pt x="0" y="0"/>
                </a:moveTo>
                <a:lnTo>
                  <a:pt x="4746885" y="0"/>
                </a:lnTo>
                <a:lnTo>
                  <a:pt x="5084163" y="712033"/>
                </a:lnTo>
                <a:lnTo>
                  <a:pt x="4746885" y="1424066"/>
                </a:lnTo>
                <a:lnTo>
                  <a:pt x="0" y="1424066"/>
                </a:lnTo>
                <a:lnTo>
                  <a:pt x="322288" y="727023"/>
                </a:lnTo>
                <a:lnTo>
                  <a:pt x="0" y="0"/>
                </a:lnTo>
                <a:close/>
              </a:path>
            </a:pathLst>
          </a:custGeom>
          <a:solidFill>
            <a:srgbClr val="0E9ED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 b="1" dirty="0"/>
              <a:t>Interoperability between </a:t>
            </a:r>
            <a:r>
              <a:rPr lang="de-AT" b="1" dirty="0"/>
              <a:t>W</a:t>
            </a:r>
            <a:r>
              <a:rPr lang="en-BE" b="1" dirty="0"/>
              <a:t>olesale </a:t>
            </a:r>
            <a:r>
              <a:rPr lang="de-AT" b="1" dirty="0"/>
              <a:t>M</a:t>
            </a:r>
            <a:r>
              <a:rPr lang="en-BE" b="1" dirty="0"/>
              <a:t>arkets and </a:t>
            </a:r>
            <a:r>
              <a:rPr lang="de-AT" b="1" dirty="0"/>
              <a:t>L</a:t>
            </a:r>
            <a:r>
              <a:rPr lang="en-BE" b="1" dirty="0"/>
              <a:t>ocal </a:t>
            </a:r>
            <a:r>
              <a:rPr lang="de-AT" b="1" dirty="0"/>
              <a:t>F</a:t>
            </a:r>
            <a:r>
              <a:rPr lang="en-BE" b="1" dirty="0"/>
              <a:t>lexibility </a:t>
            </a:r>
            <a:r>
              <a:rPr lang="de-AT" b="1" dirty="0"/>
              <a:t>M</a:t>
            </a:r>
            <a:r>
              <a:rPr lang="en-BE" b="1" dirty="0"/>
              <a:t>arkets</a:t>
            </a:r>
            <a:endParaRPr lang="en-BE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7315B53-1B81-0289-11DE-6BA527927065}"/>
              </a:ext>
            </a:extLst>
          </p:cNvPr>
          <p:cNvSpPr txBox="1"/>
          <p:nvPr/>
        </p:nvSpPr>
        <p:spPr>
          <a:xfrm>
            <a:off x="4572001" y="2022658"/>
            <a:ext cx="74009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b="1" dirty="0"/>
              <a:t>Full implementation of Article 32(1)</a:t>
            </a:r>
            <a:r>
              <a:rPr lang="en-BE" dirty="0"/>
              <a:t> of the </a:t>
            </a:r>
            <a:r>
              <a:rPr lang="en-BE" b="1" dirty="0"/>
              <a:t>Electricity Directive</a:t>
            </a:r>
            <a:r>
              <a:rPr lang="en-BE" dirty="0"/>
              <a:t> ensuring flexibility procurement to be conducted through “</a:t>
            </a:r>
            <a:r>
              <a:rPr lang="en-BE" b="1" dirty="0"/>
              <a:t>transparent, non-discriminatory and </a:t>
            </a:r>
            <a:r>
              <a:rPr lang="en-BE" b="1" u="sng" dirty="0"/>
              <a:t>market-based</a:t>
            </a:r>
            <a:r>
              <a:rPr lang="en-BE" b="1" dirty="0"/>
              <a:t> procedures”.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3F8150-F902-7491-DABC-8CC497F1AE33}"/>
              </a:ext>
            </a:extLst>
          </p:cNvPr>
          <p:cNvSpPr txBox="1"/>
          <p:nvPr/>
        </p:nvSpPr>
        <p:spPr>
          <a:xfrm>
            <a:off x="4572001" y="3549218"/>
            <a:ext cx="7400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dirty="0"/>
              <a:t>Ensure </a:t>
            </a:r>
            <a:r>
              <a:rPr lang="en-BE" b="1" dirty="0"/>
              <a:t>neutrality, impartial market administration and consumer-centricity </a:t>
            </a:r>
            <a:r>
              <a:rPr lang="en-BE" dirty="0"/>
              <a:t>while  preserving the roles and responsibilities of MO and TSO, reducing the risk of </a:t>
            </a:r>
            <a:r>
              <a:rPr lang="en-BE" b="1" dirty="0"/>
              <a:t>conflicts of interest</a:t>
            </a:r>
            <a:r>
              <a:rPr lang="en-BE" dirty="0"/>
              <a:t> while promoting </a:t>
            </a:r>
            <a:r>
              <a:rPr lang="en-BE" b="1" dirty="0"/>
              <a:t>transparency and trust in the market.</a:t>
            </a:r>
            <a:endParaRPr lang="en-BE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451819A-4EB9-CE5D-ED02-62EF7EA0826B}"/>
              </a:ext>
            </a:extLst>
          </p:cNvPr>
          <p:cNvSpPr txBox="1"/>
          <p:nvPr/>
        </p:nvSpPr>
        <p:spPr>
          <a:xfrm>
            <a:off x="4572001" y="4941325"/>
            <a:ext cx="74009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dirty="0"/>
              <a:t>Ensure </a:t>
            </a:r>
            <a:r>
              <a:rPr lang="en-BE" b="1" dirty="0"/>
              <a:t>complementarity </a:t>
            </a:r>
            <a:r>
              <a:rPr lang="en-BE" dirty="0"/>
              <a:t>to wholesale </a:t>
            </a:r>
            <a:r>
              <a:rPr lang="en-US" dirty="0"/>
              <a:t>markets</a:t>
            </a:r>
            <a:r>
              <a:rPr lang="en-BE" dirty="0"/>
              <a:t>, balancing and ancillary services through </a:t>
            </a:r>
            <a:r>
              <a:rPr lang="en-BE" b="1" dirty="0"/>
              <a:t>effective coordination across timeframes.</a:t>
            </a:r>
          </a:p>
          <a:p>
            <a:r>
              <a:rPr lang="en-BE" b="1" dirty="0"/>
              <a:t>Prevent double procurements, allow sequential offering</a:t>
            </a:r>
            <a:r>
              <a:rPr lang="en-BE" dirty="0"/>
              <a:t> </a:t>
            </a:r>
            <a:r>
              <a:rPr lang="en-BE" b="1" dirty="0"/>
              <a:t>in different markets</a:t>
            </a:r>
            <a:r>
              <a:rPr lang="en-BE" dirty="0"/>
              <a:t> &amp; </a:t>
            </a:r>
            <a:r>
              <a:rPr lang="en-BE" b="1" dirty="0"/>
              <a:t>simultaneous offerings</a:t>
            </a:r>
            <a:r>
              <a:rPr lang="en-BE" dirty="0"/>
              <a:t> </a:t>
            </a:r>
            <a:r>
              <a:rPr lang="en-BE" b="1" dirty="0"/>
              <a:t>(linking) as multiple revenue streams ensure a business case for service providers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4065607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B2BB63-979F-440C-92CD-D4452119C0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1450" y="1704080"/>
            <a:ext cx="3505200" cy="358775"/>
          </a:xfrm>
        </p:spPr>
        <p:txBody>
          <a:bodyPr/>
          <a:lstStyle/>
          <a:p>
            <a:r>
              <a:rPr lang="en-GB" dirty="0"/>
              <a:t>Criteria we support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4EBEE8D-4475-3CAC-EB3F-584A60BFA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50" y="851411"/>
            <a:ext cx="10515600" cy="1047032"/>
          </a:xfrm>
        </p:spPr>
        <p:txBody>
          <a:bodyPr/>
          <a:lstStyle/>
          <a:p>
            <a:r>
              <a:rPr lang="en-GB" dirty="0"/>
              <a:t>Congestion Management</a:t>
            </a:r>
            <a:br>
              <a:rPr lang="en-GB" dirty="0"/>
            </a:br>
            <a:r>
              <a:rPr lang="en-GB" sz="1600" dirty="0"/>
              <a:t>Assessment of ENTSO-E’s Market impact criteria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63C511-584D-B883-C281-08106A56C9AC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CD29545A-8AB9-9B41-9DC1-1C061DB41D5B}" type="slidenum">
              <a:rPr lang="en-GB" smtClean="0"/>
              <a:t>3</a:t>
            </a:fld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E3A03-3695-6466-A539-29A4FEB75A7B}"/>
              </a:ext>
            </a:extLst>
          </p:cNvPr>
          <p:cNvSpPr txBox="1"/>
          <p:nvPr/>
        </p:nvSpPr>
        <p:spPr>
          <a:xfrm>
            <a:off x="441450" y="2184191"/>
            <a:ext cx="9950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1. </a:t>
            </a:r>
            <a:r>
              <a:rPr lang="en-GB" dirty="0"/>
              <a:t>Impacts on</a:t>
            </a:r>
            <a:r>
              <a:rPr lang="en-GB" b="1" dirty="0"/>
              <a:t> market liquidity, price formation</a:t>
            </a:r>
            <a:r>
              <a:rPr lang="en-GB" dirty="0"/>
              <a:t> and </a:t>
            </a:r>
            <a:r>
              <a:rPr lang="en-GB" b="1" dirty="0"/>
              <a:t>transaction costs </a:t>
            </a:r>
            <a:r>
              <a:rPr lang="en-GB" dirty="0"/>
              <a:t>across market timeframes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6987A8-097C-90FF-A2F9-B54EBCD6073E}"/>
              </a:ext>
            </a:extLst>
          </p:cNvPr>
          <p:cNvSpPr txBox="1"/>
          <p:nvPr/>
        </p:nvSpPr>
        <p:spPr>
          <a:xfrm>
            <a:off x="441450" y="2723075"/>
            <a:ext cx="11280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2.</a:t>
            </a:r>
            <a:r>
              <a:rPr lang="en-GB" dirty="0"/>
              <a:t> </a:t>
            </a:r>
            <a:r>
              <a:rPr lang="en-GB" b="1" dirty="0"/>
              <a:t>Investment stability. </a:t>
            </a:r>
            <a:r>
              <a:rPr lang="en-GB" dirty="0"/>
              <a:t>Impact </a:t>
            </a:r>
            <a:r>
              <a:rPr lang="en-GB" b="1" dirty="0"/>
              <a:t>on producer surplus </a:t>
            </a:r>
            <a:r>
              <a:rPr lang="en-GB" dirty="0"/>
              <a:t>and profitability for generation, storage, demand response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12A539-D471-6033-CC52-B19CB1185BBF}"/>
              </a:ext>
            </a:extLst>
          </p:cNvPr>
          <p:cNvSpPr txBox="1"/>
          <p:nvPr/>
        </p:nvSpPr>
        <p:spPr>
          <a:xfrm>
            <a:off x="441450" y="3261959"/>
            <a:ext cx="6142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3. Affordability</a:t>
            </a:r>
            <a:r>
              <a:rPr lang="en-GB" dirty="0"/>
              <a:t> and impact on </a:t>
            </a:r>
            <a:r>
              <a:rPr lang="en-GB" b="1" dirty="0"/>
              <a:t>overall costs for consumers</a:t>
            </a:r>
            <a:r>
              <a:rPr lang="en-GB" dirty="0"/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96CF78C-DE14-C337-0ADE-0ADC0DCE6D10}"/>
              </a:ext>
            </a:extLst>
          </p:cNvPr>
          <p:cNvSpPr txBox="1"/>
          <p:nvPr/>
        </p:nvSpPr>
        <p:spPr>
          <a:xfrm>
            <a:off x="441450" y="4155365"/>
            <a:ext cx="64079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21A18B"/>
                </a:solidFill>
              </a:rPr>
              <a:t>Criteria that require further consideration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2395A2-22C0-9C0F-29F9-0505EF802E71}"/>
              </a:ext>
            </a:extLst>
          </p:cNvPr>
          <p:cNvSpPr txBox="1"/>
          <p:nvPr/>
        </p:nvSpPr>
        <p:spPr>
          <a:xfrm>
            <a:off x="441450" y="4676811"/>
            <a:ext cx="11784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4.</a:t>
            </a:r>
            <a:r>
              <a:rPr lang="en-GB" dirty="0"/>
              <a:t> Impacts on the level of </a:t>
            </a:r>
            <a:r>
              <a:rPr lang="en-GB" b="1" dirty="0"/>
              <a:t>harmonisation </a:t>
            </a:r>
            <a:r>
              <a:rPr lang="en-GB" dirty="0"/>
              <a:t>vs. regional/national </a:t>
            </a:r>
            <a:r>
              <a:rPr lang="en-GB" b="1" dirty="0"/>
              <a:t>flexibility</a:t>
            </a:r>
            <a:r>
              <a:rPr lang="en-GB" dirty="0"/>
              <a:t> of power market design and implementation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A735A7B-6B9A-0732-832C-BBE322DF0269}"/>
              </a:ext>
            </a:extLst>
          </p:cNvPr>
          <p:cNvSpPr txBox="1"/>
          <p:nvPr/>
        </p:nvSpPr>
        <p:spPr>
          <a:xfrm>
            <a:off x="441450" y="5215695"/>
            <a:ext cx="4086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5.</a:t>
            </a:r>
            <a:r>
              <a:rPr lang="en-GB" dirty="0"/>
              <a:t> </a:t>
            </a:r>
            <a:r>
              <a:rPr lang="en-GB" b="1" dirty="0"/>
              <a:t>Cross-border distributional effects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5337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94CB4-8394-0556-C592-F4B39B7C0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77F6CE-3935-DFF9-0669-3224B14526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1449" y="1539668"/>
            <a:ext cx="5773613" cy="358775"/>
          </a:xfrm>
        </p:spPr>
        <p:txBody>
          <a:bodyPr/>
          <a:lstStyle/>
          <a:p>
            <a:r>
              <a:rPr lang="en-BE" dirty="0"/>
              <a:t>Criteria that should be included or developed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F48E7F7-0B34-7ABC-37FC-8BDB071C6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Congestion managemnt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974312-D8D8-3444-27D2-42AF9FA40F3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CD29545A-8AB9-9B41-9DC1-1C061DB41D5B}" type="slidenum">
              <a:rPr lang="en-BE" smtClean="0"/>
              <a:t>4</a:t>
            </a:fld>
            <a:endParaRPr lang="en-B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D1ABB9-48FE-D46D-D10D-1FA8F7B9539C}"/>
              </a:ext>
            </a:extLst>
          </p:cNvPr>
          <p:cNvSpPr txBox="1"/>
          <p:nvPr/>
        </p:nvSpPr>
        <p:spPr>
          <a:xfrm>
            <a:off x="524084" y="3344369"/>
            <a:ext cx="11381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BE" dirty="0"/>
              <a:t>Any measures that strengthen incentives for local flexibility must be designed </a:t>
            </a:r>
            <a:r>
              <a:rPr lang="en-BE" b="1" dirty="0"/>
              <a:t>within </a:t>
            </a:r>
            <a:r>
              <a:rPr lang="en-BE" dirty="0"/>
              <a:t>this robust regulatory framework, supported by </a:t>
            </a:r>
            <a:r>
              <a:rPr lang="en-BE" b="1" dirty="0"/>
              <a:t>clear rules and effective monitoring,</a:t>
            </a:r>
            <a:r>
              <a:rPr lang="en-BE" dirty="0"/>
              <a:t> </a:t>
            </a:r>
          </a:p>
          <a:p>
            <a:pPr algn="ctr"/>
            <a:r>
              <a:rPr lang="en-GB" dirty="0"/>
              <a:t>p</a:t>
            </a:r>
            <a:r>
              <a:rPr lang="en-BE" dirty="0"/>
              <a:t>reventing distortive behaviour at the local supply and demand level.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055C12-98ED-5165-E026-56F07BEA0BAC}"/>
              </a:ext>
            </a:extLst>
          </p:cNvPr>
          <p:cNvSpPr txBox="1"/>
          <p:nvPr/>
        </p:nvSpPr>
        <p:spPr>
          <a:xfrm>
            <a:off x="405022" y="5312265"/>
            <a:ext cx="11381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BE" b="1" dirty="0"/>
              <a:t>Any measure must be </a:t>
            </a:r>
            <a:r>
              <a:rPr lang="en-BE" dirty="0"/>
              <a:t>technically </a:t>
            </a:r>
            <a:r>
              <a:rPr lang="en-BE" b="1" dirty="0"/>
              <a:t>feasible</a:t>
            </a:r>
            <a:r>
              <a:rPr lang="en-BE" dirty="0"/>
              <a:t>, administratively </a:t>
            </a:r>
            <a:r>
              <a:rPr lang="en-BE" b="1" dirty="0"/>
              <a:t>simple</a:t>
            </a:r>
            <a:r>
              <a:rPr lang="en-BE" dirty="0"/>
              <a:t> and its complexity </a:t>
            </a:r>
            <a:r>
              <a:rPr lang="en-BE" b="1" dirty="0"/>
              <a:t>proportionate</a:t>
            </a:r>
            <a:r>
              <a:rPr lang="en-BE" dirty="0"/>
              <a:t> to the</a:t>
            </a:r>
          </a:p>
          <a:p>
            <a:pPr algn="ctr"/>
            <a:r>
              <a:rPr lang="en-BE" dirty="0"/>
              <a:t> problem it seeks to address. </a:t>
            </a:r>
            <a:r>
              <a:rPr lang="en-GB" dirty="0"/>
              <a:t>R</a:t>
            </a:r>
            <a:r>
              <a:rPr lang="en-BE" dirty="0"/>
              <a:t>eject theoretically optimal but practically unworkable solutions.</a:t>
            </a:r>
          </a:p>
        </p:txBody>
      </p:sp>
      <p:sp>
        <p:nvSpPr>
          <p:cNvPr id="5" name="Down Arrow Callout 4">
            <a:extLst>
              <a:ext uri="{FF2B5EF4-FFF2-40B4-BE49-F238E27FC236}">
                <a16:creationId xmlns:a16="http://schemas.microsoft.com/office/drawing/2014/main" id="{DD2E90A8-726F-FFC2-F214-288F40D52BE3}"/>
              </a:ext>
            </a:extLst>
          </p:cNvPr>
          <p:cNvSpPr/>
          <p:nvPr/>
        </p:nvSpPr>
        <p:spPr>
          <a:xfrm>
            <a:off x="2459210" y="2187083"/>
            <a:ext cx="7511704" cy="914400"/>
          </a:xfrm>
          <a:prstGeom prst="downArrowCallout">
            <a:avLst/>
          </a:prstGeom>
          <a:solidFill>
            <a:srgbClr val="0E9ED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 b="1" dirty="0"/>
              <a:t>Robust design and mitigation of potentially distortive behaviour</a:t>
            </a:r>
            <a:r>
              <a:rPr lang="en-BE" dirty="0"/>
              <a:t>  </a:t>
            </a:r>
          </a:p>
        </p:txBody>
      </p:sp>
      <p:sp>
        <p:nvSpPr>
          <p:cNvPr id="8" name="Down Arrow Callout 7">
            <a:extLst>
              <a:ext uri="{FF2B5EF4-FFF2-40B4-BE49-F238E27FC236}">
                <a16:creationId xmlns:a16="http://schemas.microsoft.com/office/drawing/2014/main" id="{1E59DD53-9699-C9FB-CE79-44CEDA3C5E40}"/>
              </a:ext>
            </a:extLst>
          </p:cNvPr>
          <p:cNvSpPr/>
          <p:nvPr/>
        </p:nvSpPr>
        <p:spPr>
          <a:xfrm>
            <a:off x="2340148" y="4459687"/>
            <a:ext cx="7511704" cy="914400"/>
          </a:xfrm>
          <a:prstGeom prst="downArrowCallout">
            <a:avLst/>
          </a:prstGeom>
          <a:solidFill>
            <a:srgbClr val="0E9ED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 b="1" dirty="0"/>
              <a:t> Proportionality</a:t>
            </a:r>
            <a:r>
              <a:rPr lang="de-AT" b="1" dirty="0"/>
              <a:t>, </a:t>
            </a:r>
            <a:r>
              <a:rPr lang="de-AT" b="1" dirty="0" err="1"/>
              <a:t>simplicity</a:t>
            </a:r>
            <a:r>
              <a:rPr lang="en-BE" b="1" dirty="0"/>
              <a:t> and feasibility </a:t>
            </a:r>
          </a:p>
        </p:txBody>
      </p:sp>
    </p:spTree>
    <p:extLst>
      <p:ext uri="{BB962C8B-B14F-4D97-AF65-F5344CB8AC3E}">
        <p14:creationId xmlns:p14="http://schemas.microsoft.com/office/powerpoint/2010/main" val="833973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D6710C-936D-596E-9F4E-F9ED199AB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545A-8AB9-9B41-9DC1-1C061DB41D5B}" type="slidenum">
              <a:rPr lang="en-BE" smtClean="0"/>
              <a:t>5</a:t>
            </a:fld>
            <a:endParaRPr lang="en-B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84DCC4-CB11-D649-82DE-69510F393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4650" y="3179423"/>
            <a:ext cx="2335618" cy="499154"/>
          </a:xfrm>
        </p:spPr>
        <p:txBody>
          <a:bodyPr/>
          <a:lstStyle/>
          <a:p>
            <a:r>
              <a:rPr lang="en-BE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568018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c2aab48-bcf1-410f-a717-54633acfd3dc">
      <Value>3</Value>
      <Value>2</Value>
      <Value>1</Value>
    </TaxCatchAll>
    <e1f47951b5cc4aea89d139d35ed23391 xmlns="f5586485-2017-4ef1-8532-eb9f7b8232d3">
      <Terms xmlns="http://schemas.microsoft.com/office/infopath/2007/PartnerControls"/>
    </e1f47951b5cc4aea89d139d35ed23391>
    <pe4d3ac68d8949ceaabff8c9c64fc9fd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</TermName>
          <TermId xmlns="http://schemas.microsoft.com/office/infopath/2007/PartnerControls">6cf52795-9928-4b7b-a6e8-b4c224a978ea</TermId>
        </TermInfo>
      </Terms>
    </pe4d3ac68d8949ceaabff8c9c64fc9fd>
    <gf08219bcaba4d34b27836e406afc582 xmlns="f5586485-2017-4ef1-8532-eb9f7b8232d3">
      <Terms xmlns="http://schemas.microsoft.com/office/infopath/2007/PartnerControls"/>
    </gf08219bcaba4d34b27836e406afc582>
    <MYENTSOE_SiteType xmlns="f5586485-2017-4ef1-8532-eb9f7b8232d3">MYENTSOE</MYENTSOE_SiteType>
    <h0aef9ccd4aa4f658c46961379723dda xmlns="f5586485-2017-4ef1-8532-eb9f7b8232d3">
      <Terms xmlns="http://schemas.microsoft.com/office/infopath/2007/PartnerControls"/>
    </h0aef9ccd4aa4f658c46961379723dda>
    <m4df19d5c39540ad9414a3d6e9f6ba13 xmlns="f5586485-2017-4ef1-8532-eb9f7b8232d3">
      <Terms xmlns="http://schemas.microsoft.com/office/infopath/2007/PartnerControls"/>
    </m4df19d5c39540ad9414a3d6e9f6ba13>
    <n75d368903354427b6b3d82915598598 xmlns="f5586485-2017-4ef1-8532-eb9f7b8232d3">
      <Terms xmlns="http://schemas.microsoft.com/office/infopath/2007/PartnerControls"/>
    </n75d368903354427b6b3d82915598598>
    <e8281a497ce44dab90bdace3991ca53f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Extranet</TermName>
          <TermId xmlns="http://schemas.microsoft.com/office/infopath/2007/PartnerControls">922fc1ba-0c8d-4fbf-b30d-83722d0f30f2</TermId>
        </TermInfo>
      </Terms>
    </e8281a497ce44dab90bdace3991ca53f>
    <ac21e43ef96045508684abcf4a272787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Private</TermName>
          <TermId xmlns="http://schemas.microsoft.com/office/infopath/2007/PartnerControls">dfe2726a-d7c6-4ddf-bdde-4ca133caf27d</TermId>
        </TermInfo>
      </Terms>
    </ac21e43ef96045508684abcf4a272787>
    <d2583fa6c12646e3889c3c3ea6aff014 xmlns="f5586485-2017-4ef1-8532-eb9f7b8232d3">
      <Terms xmlns="http://schemas.microsoft.com/office/infopath/2007/PartnerControls"/>
    </d2583fa6c12646e3889c3c3ea6aff014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E6053D901D044384EA06F1F77A311E" ma:contentTypeVersion="23" ma:contentTypeDescription="Create a new document." ma:contentTypeScope="" ma:versionID="5c5e2845c868d1cd48b6ae9fcf644ca5">
  <xsd:schema xmlns:xsd="http://www.w3.org/2001/XMLSchema" xmlns:xs="http://www.w3.org/2001/XMLSchema" xmlns:p="http://schemas.microsoft.com/office/2006/metadata/properties" xmlns:ns2="f5586485-2017-4ef1-8532-eb9f7b8232d3" xmlns:ns3="fc2aab48-bcf1-410f-a717-54633acfd3dc" targetNamespace="http://schemas.microsoft.com/office/2006/metadata/properties" ma:root="true" ma:fieldsID="c362021f054bb25f2a93bd4b271b432f" ns2:_="" ns3:_="">
    <xsd:import namespace="f5586485-2017-4ef1-8532-eb9f7b8232d3"/>
    <xsd:import namespace="fc2aab48-bcf1-410f-a717-54633acfd3dc"/>
    <xsd:element name="properties">
      <xsd:complexType>
        <xsd:sequence>
          <xsd:element name="documentManagement">
            <xsd:complexType>
              <xsd:all>
                <xsd:element ref="ns2:MYENTSOE_SiteType" minOccurs="0"/>
                <xsd:element ref="ns2:e8281a497ce44dab90bdace3991ca53f" minOccurs="0"/>
                <xsd:element ref="ns3:TaxCatchAll" minOccurs="0"/>
                <xsd:element ref="ns2:pe4d3ac68d8949ceaabff8c9c64fc9fd" minOccurs="0"/>
                <xsd:element ref="ns2:e1f47951b5cc4aea89d139d35ed23391" minOccurs="0"/>
                <xsd:element ref="ns2:gf08219bcaba4d34b27836e406afc582" minOccurs="0"/>
                <xsd:element ref="ns2:m4df19d5c39540ad9414a3d6e9f6ba13" minOccurs="0"/>
                <xsd:element ref="ns2:h0aef9ccd4aa4f658c46961379723dda" minOccurs="0"/>
                <xsd:element ref="ns2:ac21e43ef96045508684abcf4a272787" minOccurs="0"/>
                <xsd:element ref="ns2:d2583fa6c12646e3889c3c3ea6aff014" minOccurs="0"/>
                <xsd:element ref="ns2:n75d368903354427b6b3d82915598598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86485-2017-4ef1-8532-eb9f7b8232d3" elementFormDefault="qualified">
    <xsd:import namespace="http://schemas.microsoft.com/office/2006/documentManagement/types"/>
    <xsd:import namespace="http://schemas.microsoft.com/office/infopath/2007/PartnerControls"/>
    <xsd:element name="MYENTSOE_SiteType" ma:index="8" nillable="true" ma:displayName="MYENTSOE_SiteType" ma:internalName="MYENTSOE_SiteType">
      <xsd:simpleType>
        <xsd:restriction base="dms:Text"/>
      </xsd:simpleType>
    </xsd:element>
    <xsd:element name="e8281a497ce44dab90bdace3991ca53f" ma:index="10" nillable="true" ma:taxonomy="true" ma:internalName="e8281a497ce44dab90bdace3991ca53f" ma:taxonomyFieldName="MYENTSOE_PublicType" ma:displayName="Public Type" ma:default="-1;#Extranet|922fc1ba-0c8d-4fbf-b30d-83722d0f30f2" ma:fieldId="{e8281a49-7ce4-4dab-90bd-ace3991ca53f}" ma:sspId="0cf2b176-d4dc-4d18-8c95-51f9f2dafcd3" ma:termSetId="a0d7c562-4a8e-458a-9f8a-6a29e3d3b26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4d3ac68d8949ceaabff8c9c64fc9fd" ma:index="13" nillable="true" ma:taxonomy="true" ma:internalName="pe4d3ac68d8949ceaabff8c9c64fc9fd" ma:taxonomyFieldName="MYENTSOE_Section" ma:displayName="Section" ma:default="-1;#Board|6cf52795-9928-4b7b-a6e8-b4c224a978ea" ma:fieldId="{9e4d3ac6-8d89-49ce-aabf-f8c9c64fc9fd}" ma:sspId="0cf2b176-d4dc-4d18-8c95-51f9f2dafcd3" ma:termSetId="ca6f290f-ffad-40e7-8c84-e8889b665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1f47951b5cc4aea89d139d35ed23391" ma:index="15" nillable="true" ma:taxonomy="true" ma:internalName="e1f47951b5cc4aea89d139d35ed23391" ma:taxonomyFieldName="MYENTSOE_Classification1" ma:displayName="Classification 1" ma:fieldId="{e1f47951-b5cc-4aea-89d1-39d35ed23391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f08219bcaba4d34b27836e406afc582" ma:index="17" nillable="true" ma:taxonomy="true" ma:internalName="gf08219bcaba4d34b27836e406afc582" ma:taxonomyFieldName="MYENTSOE_Classification2" ma:displayName="Classification 2" ma:fieldId="{0f08219b-caba-4d34-b278-36e406afc582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4df19d5c39540ad9414a3d6e9f6ba13" ma:index="19" nillable="true" ma:taxonomy="true" ma:internalName="m4df19d5c39540ad9414a3d6e9f6ba13" ma:taxonomyFieldName="MYENTSOE_Classification3" ma:displayName="Classification 3" ma:fieldId="{64df19d5-c395-40ad-9414-a3d6e9f6ba13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0aef9ccd4aa4f658c46961379723dda" ma:index="21" nillable="true" ma:taxonomy="true" ma:internalName="h0aef9ccd4aa4f658c46961379723dda" ma:taxonomyFieldName="MYENTSOE_Classification4" ma:displayName="Classification 4" ma:fieldId="{10aef9cc-d4aa-4f65-8c46-961379723dda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21e43ef96045508684abcf4a272787" ma:index="23" nillable="true" ma:taxonomy="true" ma:internalName="ac21e43ef96045508684abcf4a272787" ma:taxonomyFieldName="MYENTSOE_SharingType" ma:displayName="Sharing Type" ma:default="-1;#Private|dfe2726a-d7c6-4ddf-bdde-4ca133caf27d" ma:fieldId="{ac21e43e-f960-4550-8684-abcf4a272787}" ma:sspId="0cf2b176-d4dc-4d18-8c95-51f9f2dafcd3" ma:termSetId="09b229b3-e0b6-423a-b819-7f93001a6e2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2583fa6c12646e3889c3c3ea6aff014" ma:index="25" nillable="true" ma:taxonomy="true" ma:internalName="d2583fa6c12646e3889c3c3ea6aff014" ma:taxonomyFieldName="MYENTSOE_DataClassification" ma:displayName="Data classification" ma:fieldId="{d2583fa6-c126-46e3-889c-3c3ea6aff014}" ma:sspId="0cf2b176-d4dc-4d18-8c95-51f9f2dafcd3" ma:termSetId="ed1fa8aa-003c-40ab-bfad-ae0429370d9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75d368903354427b6b3d82915598598" ma:index="27" nillable="true" ma:taxonomy="true" ma:internalName="n75d368903354427b6b3d82915598598" ma:taxonomyFieldName="MYENTSOE_DocumentClassification" ma:displayName="Document classification" ma:fieldId="{775d3689-0335-4427-b6b3-d82915598598}" ma:sspId="0cf2b176-d4dc-4d18-8c95-51f9f2dafcd3" ma:termSetId="8b91b5eb-b01b-44d4-a921-6f52ae5aec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2aab48-bcf1-410f-a717-54633acfd3dc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hidden="true" ma:list="{03c6ff6c-22cd-4a7a-ade7-62cd6628200a}" ma:internalName="TaxCatchAll" ma:showField="CatchAllData" ma:web="fc2aab48-bcf1-410f-a717-54633acfd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27E2C2-2E74-4124-9418-F294B22CAA1A}">
  <ds:schemaRefs>
    <ds:schemaRef ds:uri="d90a29ea-71f8-41fc-a5f6-5f1ad2e5a016"/>
    <ds:schemaRef ds:uri="eadeffa9-c60d-446f-a6a1-c28433f515e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6CB5A67-37EA-4D45-B459-03002CDE0791}"/>
</file>

<file path=customXml/itemProps3.xml><?xml version="1.0" encoding="utf-8"?>
<ds:datastoreItem xmlns:ds="http://schemas.openxmlformats.org/officeDocument/2006/customXml" ds:itemID="{BD15924E-A4DF-44AC-8EB0-D2A6DAA60C8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584a5c5-82fc-47a5-bc88-8c28c6d9291b}" enabled="0" method="" siteId="{4584a5c5-82fc-47a5-bc88-8c28c6d9291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321</Words>
  <Application>Microsoft Macintosh PowerPoint</Application>
  <PresentationFormat>Widescreen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Arial</vt:lpstr>
      <vt:lpstr>Montserrat</vt:lpstr>
      <vt:lpstr>Office Theme</vt:lpstr>
      <vt:lpstr>Demand Response &amp; Congestion Management</vt:lpstr>
      <vt:lpstr>Demand Response</vt:lpstr>
      <vt:lpstr>Congestion Management Assessment of ENTSO-E’s Market impact criteria</vt:lpstr>
      <vt:lpstr>Congestion managemnt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Vecino</dc:creator>
  <cp:lastModifiedBy>Nils Tollefsen</cp:lastModifiedBy>
  <cp:revision>28</cp:revision>
  <dcterms:created xsi:type="dcterms:W3CDTF">2024-10-17T14:05:26Z</dcterms:created>
  <dcterms:modified xsi:type="dcterms:W3CDTF">2026-10-01T13:14:03Z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0x010100E2E6053D901D044384EA06F1F77A311E</vt:lpwstr>
  </property>
  <property fmtid="{D5CDD505-2E9C-101B-9397-08002B2CF9AE}" pid="3" name="MediaServiceImageTags">
    <vt:lpwstr/>
  </property>
  <property fmtid="{D5CDD505-2E9C-101B-9397-08002B2CF9AE}" pid="4" name="MYENTSOE_Classification2">
    <vt:lpwstr/>
  </property>
  <property fmtid="{D5CDD505-2E9C-101B-9397-08002B2CF9AE}" pid="5" name="MYENTSOE_Classification3">
    <vt:lpwstr/>
  </property>
  <property fmtid="{D5CDD505-2E9C-101B-9397-08002B2CF9AE}" pid="6" name="MYENTSOE_PublicType">
    <vt:lpwstr>1;#Extranet|922fc1ba-0c8d-4fbf-b30d-83722d0f30f2</vt:lpwstr>
  </property>
  <property fmtid="{D5CDD505-2E9C-101B-9397-08002B2CF9AE}" pid="7" name="MYENTSOE_SharingType">
    <vt:lpwstr>3;#Private|dfe2726a-d7c6-4ddf-bdde-4ca133caf27d</vt:lpwstr>
  </property>
  <property fmtid="{D5CDD505-2E9C-101B-9397-08002B2CF9AE}" pid="8" name="MYENTSOE_DocumentClassification">
    <vt:lpwstr/>
  </property>
  <property fmtid="{D5CDD505-2E9C-101B-9397-08002B2CF9AE}" pid="9" name="MYENTSOE_Classification1">
    <vt:lpwstr/>
  </property>
  <property fmtid="{D5CDD505-2E9C-101B-9397-08002B2CF9AE}" pid="10" name="MYENTSOE_Section">
    <vt:lpwstr>2;#Board|6cf52795-9928-4b7b-a6e8-b4c224a978ea</vt:lpwstr>
  </property>
  <property fmtid="{D5CDD505-2E9C-101B-9397-08002B2CF9AE}" pid="11" name="MYENTSOE_Classification4">
    <vt:lpwstr/>
  </property>
  <property fmtid="{D5CDD505-2E9C-101B-9397-08002B2CF9AE}" pid="12" name="MYENTSOE_DataClassification">
    <vt:lpwstr/>
  </property>
  <property fmtid="{D5CDD505-2E9C-101B-9397-08002B2CF9AE}" pid="13" name="MSIP_Label_26326a25-05b5-4156-bd4d-89acce8cd3b1_Enabled">
    <vt:lpwstr>True</vt:lpwstr>
  </property>
  <property fmtid="{D5CDD505-2E9C-101B-9397-08002B2CF9AE}" pid="14" name="MSIP_Label_26326a25-05b5-4156-bd4d-89acce8cd3b1_SiteId">
    <vt:lpwstr>7ffbeccf-0c1b-496c-8978-89209c2d375d</vt:lpwstr>
  </property>
  <property fmtid="{D5CDD505-2E9C-101B-9397-08002B2CF9AE}" pid="15" name="MSIP_Label_26326a25-05b5-4156-bd4d-89acce8cd3b1_SetDate">
    <vt:lpwstr>2026-10-02T13:31:17Z</vt:lpwstr>
  </property>
  <property fmtid="{D5CDD505-2E9C-101B-9397-08002B2CF9AE}" pid="16" name="MSIP_Label_26326a25-05b5-4156-bd4d-89acce8cd3b1_Name">
    <vt:lpwstr>Open within ENTSO-E</vt:lpwstr>
  </property>
  <property fmtid="{D5CDD505-2E9C-101B-9397-08002B2CF9AE}" pid="17" name="MSIP_Label_26326a25-05b5-4156-bd4d-89acce8cd3b1_ActionId">
    <vt:lpwstr>374f3fdc-8f9c-4a1c-bbef-c2a9396506c7</vt:lpwstr>
  </property>
  <property fmtid="{D5CDD505-2E9C-101B-9397-08002B2CF9AE}" pid="18" name="MSIP_Label_26326a25-05b5-4156-bd4d-89acce8cd3b1_Removed">
    <vt:lpwstr>False</vt:lpwstr>
  </property>
  <property fmtid="{D5CDD505-2E9C-101B-9397-08002B2CF9AE}" pid="19" name="MSIP_Label_26326a25-05b5-4156-bd4d-89acce8cd3b1_Extended_MSFT_Method">
    <vt:lpwstr>Standard</vt:lpwstr>
  </property>
  <property fmtid="{D5CDD505-2E9C-101B-9397-08002B2CF9AE}" pid="20" name="Sensitivity">
    <vt:lpwstr>Open within ENTSO-E</vt:lpwstr>
  </property>
</Properties>
</file>